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5.png" ContentType="image/png"/>
  <Override PartName="/ppt/media/image34.png" ContentType="image/png"/>
  <Override PartName="/ppt/media/image32.jpeg" ContentType="image/jpeg"/>
  <Override PartName="/ppt/media/image30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3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19.wmf" ContentType="image/x-wmf"/>
  <Override PartName="/ppt/media/image17.wmf" ContentType="image/x-wmf"/>
  <Override PartName="/ppt/media/image14.png" ContentType="image/png"/>
  <Override PartName="/ppt/media/image16.png" ContentType="image/png"/>
  <Override PartName="/ppt/media/image11.wmf" ContentType="image/x-wmf"/>
  <Override PartName="/ppt/media/image13.png" ContentType="image/png"/>
  <Override PartName="/ppt/media/image10.wmf" ContentType="image/x-wmf"/>
  <Override PartName="/ppt/media/image15.png" ContentType="image/png"/>
  <Override PartName="/ppt/media/image9.wmf" ContentType="image/x-wmf"/>
  <Override PartName="/ppt/media/image12.wmf" ContentType="image/x-wmf"/>
  <Override PartName="/ppt/media/image18.wmf" ContentType="image/x-wmf"/>
  <Override PartName="/ppt/media/image8.png" ContentType="image/png"/>
  <Override PartName="/ppt/media/image29.png" ContentType="image/png"/>
  <Override PartName="/ppt/media/image4.png" ContentType="image/png"/>
  <Override PartName="/ppt/media/image20.wmf" ContentType="image/x-wmf"/>
  <Override PartName="/ppt/media/image6.jpeg" ContentType="image/jpeg"/>
  <Override PartName="/ppt/media/image3.png" ContentType="image/png"/>
  <Override PartName="/ppt/media/image5.jpeg" ContentType="image/jpeg"/>
  <Override PartName="/ppt/media/image2.png" ContentType="image/png"/>
  <Override PartName="/ppt/media/image1.png" ContentType="image/png"/>
  <Override PartName="/ppt/media/image7.gif" ContentType="image/gi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s-ES" sz="4400" strike="noStrike">
                <a:solidFill>
                  <a:srgbClr val="000000"/>
                </a:solidFill>
                <a:latin typeface="Calibri"/>
              </a:rPr>
              <a:t>Clic para editar título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440" cy="1752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8b8b8b"/>
                </a:solidFill>
                <a:latin typeface="Calibri"/>
              </a:rPr>
              <a:t>Haga clic para modificar el estilo de subtítulo del patrón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10/5/16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A82FDE5-65A7-4BB8-9F6A-40490A7CBC12}" type="slidenum">
              <a:rPr lang="en-US" sz="1200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E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E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E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10/5/16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AA2B0CA-095D-4EC1-B25F-E6EF4ACE6128}" type="slidenum">
              <a:rPr lang="en-US" sz="1200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E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E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E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E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9.wmf"/><Relationship Id="rId6" Type="http://schemas.openxmlformats.org/officeDocument/2006/relationships/image" Target="../media/image10.wmf"/><Relationship Id="rId7" Type="http://schemas.openxmlformats.org/officeDocument/2006/relationships/image" Target="../media/image11.wmf"/><Relationship Id="rId8" Type="http://schemas.openxmlformats.org/officeDocument/2006/relationships/image" Target="../media/image12.wmf"/><Relationship Id="rId9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image" Target="../media/image19.wmf"/><Relationship Id="rId4" Type="http://schemas.openxmlformats.org/officeDocument/2006/relationships/image" Target="../media/image20.wmf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jpe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6413400" y="296280"/>
            <a:ext cx="2576880" cy="21337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6293160" y="3372480"/>
            <a:ext cx="2969640" cy="3249360"/>
          </a:xfrm>
          <a:prstGeom prst="rect">
            <a:avLst/>
          </a:prstGeom>
          <a:ln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Objective: minimize cost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Subject to: (Nutritional concerns):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" name="CustomShape 3"/>
          <p:cNvSpPr/>
          <p:nvPr/>
        </p:nvSpPr>
        <p:spPr>
          <a:xfrm>
            <a:off x="2268360" y="4102200"/>
            <a:ext cx="3535200" cy="1292040"/>
          </a:xfrm>
          <a:prstGeom prst="rect">
            <a:avLst/>
          </a:prstGeom>
          <a:ln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Cost function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82" name="Imagen 4" descr=""/>
          <p:cNvPicPr/>
          <p:nvPr/>
        </p:nvPicPr>
        <p:blipFill>
          <a:blip r:embed="rId1"/>
          <a:stretch/>
        </p:blipFill>
        <p:spPr>
          <a:xfrm>
            <a:off x="344880" y="167040"/>
            <a:ext cx="1874520" cy="2500200"/>
          </a:xfrm>
          <a:prstGeom prst="rect">
            <a:avLst/>
          </a:prstGeom>
          <a:ln w="28440">
            <a:solidFill>
              <a:schemeClr val="accent6"/>
            </a:solidFill>
            <a:round/>
          </a:ln>
        </p:spPr>
      </p:pic>
      <p:pic>
        <p:nvPicPr>
          <p:cNvPr id="83" name="Imagen 5" descr=""/>
          <p:cNvPicPr/>
          <p:nvPr/>
        </p:nvPicPr>
        <p:blipFill>
          <a:blip r:embed="rId2"/>
          <a:stretch/>
        </p:blipFill>
        <p:spPr>
          <a:xfrm>
            <a:off x="3479760" y="685080"/>
            <a:ext cx="1935000" cy="1451160"/>
          </a:xfrm>
          <a:prstGeom prst="rect">
            <a:avLst/>
          </a:prstGeom>
          <a:ln w="28440">
            <a:solidFill>
              <a:schemeClr val="accent6"/>
            </a:solidFill>
            <a:round/>
          </a:ln>
        </p:spPr>
      </p:pic>
      <p:sp>
        <p:nvSpPr>
          <p:cNvPr id="84" name="CustomShape 4"/>
          <p:cNvSpPr/>
          <p:nvPr/>
        </p:nvSpPr>
        <p:spPr>
          <a:xfrm>
            <a:off x="2503800" y="1082520"/>
            <a:ext cx="701280" cy="5680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5" name="CustomShape 5"/>
          <p:cNvSpPr/>
          <p:nvPr/>
        </p:nvSpPr>
        <p:spPr>
          <a:xfrm>
            <a:off x="5647680" y="1082520"/>
            <a:ext cx="701280" cy="5680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6" name="CustomShape 6"/>
          <p:cNvSpPr/>
          <p:nvPr/>
        </p:nvSpPr>
        <p:spPr>
          <a:xfrm>
            <a:off x="439920" y="2523600"/>
            <a:ext cx="1673640" cy="98568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</a:rPr>
              <a:t>Hamburger,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</a:rPr>
              <a:t>fries,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</a:rPr>
              <a:t>etc</a:t>
            </a:r>
            <a:endParaRPr/>
          </a:p>
        </p:txBody>
      </p:sp>
      <p:sp>
        <p:nvSpPr>
          <p:cNvPr id="87" name="CustomShape 7"/>
          <p:cNvSpPr/>
          <p:nvPr/>
        </p:nvSpPr>
        <p:spPr>
          <a:xfrm>
            <a:off x="2564280" y="2111760"/>
            <a:ext cx="3660120" cy="63684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</a:rPr>
              <a:t>Burger</a:t>
            </a:r>
            <a:r>
              <a:rPr lang="en-US" sz="140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trike="noStrike">
                <a:solidFill>
                  <a:srgbClr val="c00000"/>
                </a:solidFill>
                <a:latin typeface="Calibri"/>
              </a:rPr>
              <a:t>cost</a:t>
            </a:r>
            <a:r>
              <a:rPr lang="en-US" sz="1400" strike="noStrike">
                <a:solidFill>
                  <a:srgbClr val="000000"/>
                </a:solidFill>
                <a:latin typeface="Calibri"/>
              </a:rPr>
              <a:t> + …  = Total </a:t>
            </a:r>
            <a:r>
              <a:rPr lang="en-US" sz="1400" strike="noStrike">
                <a:solidFill>
                  <a:srgbClr val="c00000"/>
                </a:solidFill>
                <a:latin typeface="Calibri"/>
              </a:rPr>
              <a:t>Cost </a:t>
            </a:r>
            <a:endParaRPr/>
          </a:p>
        </p:txBody>
      </p:sp>
      <p:sp>
        <p:nvSpPr>
          <p:cNvPr id="88" name="CustomShape 8"/>
          <p:cNvSpPr/>
          <p:nvPr/>
        </p:nvSpPr>
        <p:spPr>
          <a:xfrm>
            <a:off x="120600" y="4263480"/>
            <a:ext cx="1673640" cy="985680"/>
          </a:xfrm>
          <a:prstGeom prst="rect">
            <a:avLst/>
          </a:prstGeom>
          <a:ln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Variables: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9" name="CustomShape 9"/>
          <p:cNvSpPr/>
          <p:nvPr/>
        </p:nvSpPr>
        <p:spPr>
          <a:xfrm>
            <a:off x="1930680" y="4468680"/>
            <a:ext cx="288720" cy="5680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0" name="CustomShape 10"/>
          <p:cNvSpPr/>
          <p:nvPr/>
        </p:nvSpPr>
        <p:spPr>
          <a:xfrm>
            <a:off x="5872680" y="4455360"/>
            <a:ext cx="250920" cy="5680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1" name="CustomShape 11"/>
          <p:cNvSpPr/>
          <p:nvPr/>
        </p:nvSpPr>
        <p:spPr>
          <a:xfrm>
            <a:off x="1930680" y="5811120"/>
            <a:ext cx="2781000" cy="707400"/>
          </a:xfrm>
          <a:prstGeom prst="rect">
            <a:avLst/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OPTIMIZATION</a:t>
            </a:r>
            <a:endParaRPr/>
          </a:p>
        </p:txBody>
      </p:sp>
      <p:sp>
        <p:nvSpPr>
          <p:cNvPr id="92" name="CustomShape 12"/>
          <p:cNvSpPr/>
          <p:nvPr/>
        </p:nvSpPr>
        <p:spPr>
          <a:xfrm rot="10800000">
            <a:off x="1930680" y="6165000"/>
            <a:ext cx="972720" cy="915120"/>
          </a:xfrm>
          <a:prstGeom prst="bentConnector2">
            <a:avLst/>
          </a:prstGeom>
          <a:noFill/>
          <a:ln w="28440">
            <a:solidFill>
              <a:srgbClr val="98b855"/>
            </a:solidFill>
            <a:round/>
            <a:tailEnd len="med" type="arrow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3" name="CustomShape 13"/>
          <p:cNvSpPr/>
          <p:nvPr/>
        </p:nvSpPr>
        <p:spPr>
          <a:xfrm flipH="1">
            <a:off x="4711320" y="6165000"/>
            <a:ext cx="1580760" cy="360"/>
          </a:xfrm>
          <a:prstGeom prst="straightConnector1">
            <a:avLst/>
          </a:prstGeom>
          <a:noFill/>
          <a:ln w="28440">
            <a:solidFill>
              <a:srgbClr val="98b855"/>
            </a:solidFill>
            <a:round/>
            <a:tailEnd len="med" type="arrow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94" name="Imagen 19" descr=""/>
          <p:cNvPicPr/>
          <p:nvPr/>
        </p:nvPicPr>
        <p:blipFill>
          <a:blip r:embed="rId3"/>
          <a:stretch/>
        </p:blipFill>
        <p:spPr>
          <a:xfrm>
            <a:off x="7338600" y="1066320"/>
            <a:ext cx="1500120" cy="1169280"/>
          </a:xfrm>
          <a:prstGeom prst="rect">
            <a:avLst/>
          </a:prstGeom>
          <a:ln w="28440">
            <a:noFill/>
          </a:ln>
        </p:spPr>
      </p:pic>
      <p:sp>
        <p:nvSpPr>
          <p:cNvPr id="95" name="CustomShape 14"/>
          <p:cNvSpPr/>
          <p:nvPr/>
        </p:nvSpPr>
        <p:spPr>
          <a:xfrm>
            <a:off x="6621840" y="2268000"/>
            <a:ext cx="2311920" cy="78048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400" strike="noStrike">
                <a:solidFill>
                  <a:srgbClr val="9bbb59"/>
                </a:solidFill>
                <a:latin typeface="Calibri"/>
              </a:rPr>
              <a:t>Objective: Save money!</a:t>
            </a:r>
            <a:endParaRPr/>
          </a:p>
          <a:p>
            <a:pPr algn="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alibri"/>
              </a:rPr>
              <a:t>Subject to: Nutritional concerns </a:t>
            </a:r>
            <a:endParaRPr/>
          </a:p>
        </p:txBody>
      </p:sp>
      <p:pic>
        <p:nvPicPr>
          <p:cNvPr id="96" name="Imagen 23" descr=""/>
          <p:cNvPicPr/>
          <p:nvPr/>
        </p:nvPicPr>
        <p:blipFill>
          <a:blip r:embed="rId4"/>
          <a:stretch/>
        </p:blipFill>
        <p:spPr>
          <a:xfrm>
            <a:off x="6293160" y="167040"/>
            <a:ext cx="1645920" cy="1568880"/>
          </a:xfrm>
          <a:prstGeom prst="rect">
            <a:avLst/>
          </a:prstGeom>
          <a:ln>
            <a:noFill/>
          </a:ln>
        </p:spPr>
      </p:pic>
      <p:sp>
        <p:nvSpPr>
          <p:cNvPr id="97" name="CustomShape 15"/>
          <p:cNvSpPr/>
          <p:nvPr/>
        </p:nvSpPr>
        <p:spPr>
          <a:xfrm>
            <a:off x="7048440" y="-12600"/>
            <a:ext cx="289800" cy="2898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" strike="noStrike">
                <a:solidFill>
                  <a:srgbClr val="000000"/>
                </a:solidFill>
                <a:latin typeface="Calibri"/>
              </a:rPr>
              <a:t>$</a:t>
            </a:r>
            <a:endParaRPr/>
          </a:p>
        </p:txBody>
      </p:sp>
      <p:pic>
        <p:nvPicPr>
          <p:cNvPr id="98" name="" descr=""/>
          <p:cNvPicPr/>
          <p:nvPr/>
        </p:nvPicPr>
        <p:blipFill>
          <a:blip r:embed="rId5"/>
          <a:stretch/>
        </p:blipFill>
        <p:spPr>
          <a:xfrm>
            <a:off x="5232240" y="3898800"/>
            <a:ext cx="5397480" cy="124452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6"/>
          <a:stretch/>
        </p:blipFill>
        <p:spPr>
          <a:xfrm>
            <a:off x="1447920" y="4533840"/>
            <a:ext cx="5270400" cy="120636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7"/>
          <a:stretch/>
        </p:blipFill>
        <p:spPr>
          <a:xfrm>
            <a:off x="-1955880" y="4635360"/>
            <a:ext cx="5842080" cy="93996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8"/>
          <a:stretch/>
        </p:blipFill>
        <p:spPr>
          <a:xfrm>
            <a:off x="4711680" y="5143680"/>
            <a:ext cx="5397480" cy="144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220680" y="365760"/>
            <a:ext cx="3254040" cy="91404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Objective Function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g(x) </a:t>
            </a:r>
            <a:r>
              <a:rPr lang="en-US" sz="1400" strike="noStrike">
                <a:solidFill>
                  <a:srgbClr val="000000"/>
                </a:solidFill>
                <a:latin typeface="Noto Sans"/>
                <a:ea typeface="Noto Sans"/>
              </a:rPr>
              <a:t>≤</a:t>
            </a:r>
            <a:r>
              <a:rPr lang="en-US" sz="1400" strike="noStrike">
                <a:solidFill>
                  <a:srgbClr val="000000"/>
                </a:solidFill>
                <a:latin typeface="Calibri"/>
                <a:ea typeface="Noto Sans"/>
              </a:rPr>
              <a:t>0, h(x) = 0</a:t>
            </a:r>
            <a:r>
              <a:rPr lang="en-US" sz="1400" strike="noStrike">
                <a:solidFill>
                  <a:srgbClr val="000000"/>
                </a:solidFill>
                <a:latin typeface="Calibri"/>
              </a:rPr>
              <a:t> </a:t>
            </a:r>
            <a:endParaRPr/>
          </a:p>
        </p:txBody>
      </p:sp>
      <p:sp>
        <p:nvSpPr>
          <p:cNvPr id="103" name="CustomShape 2"/>
          <p:cNvSpPr/>
          <p:nvPr/>
        </p:nvSpPr>
        <p:spPr>
          <a:xfrm>
            <a:off x="858960" y="1737360"/>
            <a:ext cx="1987920" cy="893520"/>
          </a:xfrm>
          <a:prstGeom prst="diamond">
            <a:avLst/>
          </a:prstGeom>
          <a:ln w="3240"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Calibri"/>
              </a:rPr>
              <a:t>LINEAR</a:t>
            </a:r>
            <a:endParaRPr/>
          </a:p>
        </p:txBody>
      </p:sp>
      <p:sp>
        <p:nvSpPr>
          <p:cNvPr id="104" name="CustomShape 3"/>
          <p:cNvSpPr/>
          <p:nvPr/>
        </p:nvSpPr>
        <p:spPr>
          <a:xfrm>
            <a:off x="397800" y="3083400"/>
            <a:ext cx="2874960" cy="1025280"/>
          </a:xfrm>
          <a:prstGeom prst="diamond">
            <a:avLst/>
          </a:prstGeom>
          <a:ln w="3240"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Integer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Calibri"/>
              </a:rPr>
              <a:t>Variables</a:t>
            </a:r>
            <a:endParaRPr/>
          </a:p>
        </p:txBody>
      </p:sp>
      <p:sp>
        <p:nvSpPr>
          <p:cNvPr id="105" name="CustomShape 4"/>
          <p:cNvSpPr/>
          <p:nvPr/>
        </p:nvSpPr>
        <p:spPr>
          <a:xfrm>
            <a:off x="4552200" y="3083400"/>
            <a:ext cx="2874960" cy="1025280"/>
          </a:xfrm>
          <a:prstGeom prst="diamond">
            <a:avLst/>
          </a:prstGeom>
          <a:ln w="3240"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Integer Variable</a:t>
            </a:r>
            <a:endParaRPr/>
          </a:p>
        </p:txBody>
      </p:sp>
      <p:sp>
        <p:nvSpPr>
          <p:cNvPr id="106" name="CustomShape 5"/>
          <p:cNvSpPr/>
          <p:nvPr/>
        </p:nvSpPr>
        <p:spPr>
          <a:xfrm flipH="1">
            <a:off x="1835280" y="2630880"/>
            <a:ext cx="2160" cy="45216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6"/>
          <p:cNvSpPr/>
          <p:nvPr/>
        </p:nvSpPr>
        <p:spPr>
          <a:xfrm>
            <a:off x="2918880" y="2169720"/>
            <a:ext cx="3070800" cy="87768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7"/>
          <p:cNvSpPr/>
          <p:nvPr/>
        </p:nvSpPr>
        <p:spPr>
          <a:xfrm>
            <a:off x="858960" y="4607280"/>
            <a:ext cx="1908000" cy="97164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09" name="CustomShape 8"/>
          <p:cNvSpPr/>
          <p:nvPr/>
        </p:nvSpPr>
        <p:spPr>
          <a:xfrm flipH="1">
            <a:off x="1819800" y="4109040"/>
            <a:ext cx="360" cy="49752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9"/>
          <p:cNvSpPr/>
          <p:nvPr/>
        </p:nvSpPr>
        <p:spPr>
          <a:xfrm>
            <a:off x="5990040" y="4109040"/>
            <a:ext cx="14760" cy="50616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0"/>
          <p:cNvSpPr/>
          <p:nvPr/>
        </p:nvSpPr>
        <p:spPr>
          <a:xfrm>
            <a:off x="3344760" y="3596400"/>
            <a:ext cx="587160" cy="97560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1"/>
          <p:cNvSpPr/>
          <p:nvPr/>
        </p:nvSpPr>
        <p:spPr>
          <a:xfrm>
            <a:off x="7427520" y="3596400"/>
            <a:ext cx="742320" cy="101916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2"/>
          <p:cNvSpPr/>
          <p:nvPr/>
        </p:nvSpPr>
        <p:spPr>
          <a:xfrm>
            <a:off x="1115280" y="5845320"/>
            <a:ext cx="1397520" cy="70632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SIMPLEX</a:t>
            </a:r>
            <a:endParaRPr/>
          </a:p>
        </p:txBody>
      </p:sp>
      <p:sp>
        <p:nvSpPr>
          <p:cNvPr id="114" name="CustomShape 13"/>
          <p:cNvSpPr/>
          <p:nvPr/>
        </p:nvSpPr>
        <p:spPr>
          <a:xfrm>
            <a:off x="3272760" y="5845320"/>
            <a:ext cx="1397520" cy="70056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Branch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&amp; Bound</a:t>
            </a:r>
            <a:endParaRPr/>
          </a:p>
        </p:txBody>
      </p:sp>
      <p:sp>
        <p:nvSpPr>
          <p:cNvPr id="115" name="CustomShape 14"/>
          <p:cNvSpPr/>
          <p:nvPr/>
        </p:nvSpPr>
        <p:spPr>
          <a:xfrm>
            <a:off x="5306040" y="5845320"/>
            <a:ext cx="1397520" cy="70632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SQP,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GRG</a:t>
            </a:r>
            <a:endParaRPr/>
          </a:p>
        </p:txBody>
      </p:sp>
      <p:sp>
        <p:nvSpPr>
          <p:cNvPr id="116" name="CustomShape 15"/>
          <p:cNvSpPr/>
          <p:nvPr/>
        </p:nvSpPr>
        <p:spPr>
          <a:xfrm>
            <a:off x="7201800" y="5845320"/>
            <a:ext cx="1711440" cy="70596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Outer Aproximation</a:t>
            </a:r>
            <a:endParaRPr/>
          </a:p>
        </p:txBody>
      </p:sp>
      <p:sp>
        <p:nvSpPr>
          <p:cNvPr id="117" name="CustomShape 16"/>
          <p:cNvSpPr/>
          <p:nvPr/>
        </p:nvSpPr>
        <p:spPr>
          <a:xfrm>
            <a:off x="1809720" y="5579280"/>
            <a:ext cx="360" cy="26568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7"/>
          <p:cNvSpPr/>
          <p:nvPr/>
        </p:nvSpPr>
        <p:spPr>
          <a:xfrm flipH="1">
            <a:off x="3971160" y="5587920"/>
            <a:ext cx="360" cy="25704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8"/>
          <p:cNvSpPr/>
          <p:nvPr/>
        </p:nvSpPr>
        <p:spPr>
          <a:xfrm>
            <a:off x="6004800" y="5587920"/>
            <a:ext cx="360" cy="25704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9"/>
          <p:cNvSpPr/>
          <p:nvPr/>
        </p:nvSpPr>
        <p:spPr>
          <a:xfrm flipH="1">
            <a:off x="8163000" y="5587920"/>
            <a:ext cx="360" cy="25704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20"/>
          <p:cNvSpPr/>
          <p:nvPr/>
        </p:nvSpPr>
        <p:spPr>
          <a:xfrm>
            <a:off x="1286280" y="2630880"/>
            <a:ext cx="691560" cy="36000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22" name="CustomShape 21"/>
          <p:cNvSpPr/>
          <p:nvPr/>
        </p:nvSpPr>
        <p:spPr>
          <a:xfrm>
            <a:off x="3344760" y="3204720"/>
            <a:ext cx="691560" cy="36000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123" name="CustomShape 22"/>
          <p:cNvSpPr/>
          <p:nvPr/>
        </p:nvSpPr>
        <p:spPr>
          <a:xfrm>
            <a:off x="7427520" y="3156120"/>
            <a:ext cx="691560" cy="36000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Si</a:t>
            </a:r>
            <a:endParaRPr/>
          </a:p>
        </p:txBody>
      </p:sp>
      <p:sp>
        <p:nvSpPr>
          <p:cNvPr id="124" name="CustomShape 23"/>
          <p:cNvSpPr/>
          <p:nvPr/>
        </p:nvSpPr>
        <p:spPr>
          <a:xfrm>
            <a:off x="2857680" y="1845000"/>
            <a:ext cx="691560" cy="36000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125" name="CustomShape 24"/>
          <p:cNvSpPr/>
          <p:nvPr/>
        </p:nvSpPr>
        <p:spPr>
          <a:xfrm>
            <a:off x="5900760" y="4109040"/>
            <a:ext cx="691560" cy="36000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126" name="CustomShape 25"/>
          <p:cNvSpPr/>
          <p:nvPr/>
        </p:nvSpPr>
        <p:spPr>
          <a:xfrm>
            <a:off x="1188720" y="4108680"/>
            <a:ext cx="577080" cy="36756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127" name="CustomShape 26"/>
          <p:cNvSpPr/>
          <p:nvPr/>
        </p:nvSpPr>
        <p:spPr>
          <a:xfrm>
            <a:off x="2981520" y="4572000"/>
            <a:ext cx="1920240" cy="101556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28" name="CustomShape 27"/>
          <p:cNvSpPr/>
          <p:nvPr/>
        </p:nvSpPr>
        <p:spPr>
          <a:xfrm>
            <a:off x="5047200" y="4607280"/>
            <a:ext cx="1993680" cy="97164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Non Linear Programming</a:t>
            </a:r>
            <a:endParaRPr/>
          </a:p>
        </p:txBody>
      </p:sp>
      <p:sp>
        <p:nvSpPr>
          <p:cNvPr id="129" name="CustomShape 28"/>
          <p:cNvSpPr/>
          <p:nvPr/>
        </p:nvSpPr>
        <p:spPr>
          <a:xfrm>
            <a:off x="7223760" y="4615920"/>
            <a:ext cx="1828800" cy="97164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30" name="TextShape 29"/>
          <p:cNvSpPr txBox="1"/>
          <p:nvPr/>
        </p:nvSpPr>
        <p:spPr>
          <a:xfrm>
            <a:off x="875520" y="4795560"/>
            <a:ext cx="1992600" cy="507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Linear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Programming</a:t>
            </a:r>
            <a:endParaRPr/>
          </a:p>
        </p:txBody>
      </p:sp>
      <p:sp>
        <p:nvSpPr>
          <p:cNvPr id="131" name="TextShape 30"/>
          <p:cNvSpPr txBox="1"/>
          <p:nvPr/>
        </p:nvSpPr>
        <p:spPr>
          <a:xfrm>
            <a:off x="2560320" y="4714200"/>
            <a:ext cx="2747160" cy="71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trike="noStrike">
                <a:solidFill>
                  <a:srgbClr val="000000"/>
                </a:solidFill>
                <a:latin typeface="Calibri"/>
              </a:rPr>
              <a:t>Integer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Programming</a:t>
            </a:r>
            <a:endParaRPr/>
          </a:p>
        </p:txBody>
      </p:sp>
      <p:sp>
        <p:nvSpPr>
          <p:cNvPr id="132" name="TextShape 31"/>
          <p:cNvSpPr txBox="1"/>
          <p:nvPr/>
        </p:nvSpPr>
        <p:spPr>
          <a:xfrm>
            <a:off x="6309360" y="4754880"/>
            <a:ext cx="3686040" cy="71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Mixed Integer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Non 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Programming</a:t>
            </a:r>
            <a:endParaRPr/>
          </a:p>
        </p:txBody>
      </p:sp>
      <p:cxnSp>
        <p:nvCxnSpPr>
          <p:cNvPr id="133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69200" y="274320"/>
            <a:ext cx="2926080" cy="1097280"/>
          </a:xfrm>
          <a:prstGeom prst="flowChartConnector">
            <a:avLst/>
          </a:prstGeom>
          <a:solidFill>
            <a:srgbClr val="ffffff"/>
          </a:solidFill>
          <a:ln>
            <a:solidFill>
              <a:srgbClr val="c5000b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US" sz="2000">
                <a:latin typeface="Arial"/>
              </a:rPr>
              <a:t>Objective Function</a:t>
            </a:r>
            <a:endParaRPr/>
          </a:p>
          <a:p>
            <a:pPr algn="ctr"/>
            <a:r>
              <a:rPr lang="en-US">
                <a:latin typeface="Arial"/>
              </a:rPr>
              <a:t>g(x)</a:t>
            </a:r>
            <a:r>
              <a:rPr lang="en-US">
                <a:latin typeface="Arial"/>
                <a:ea typeface="Arial"/>
              </a:rPr>
              <a:t>≤</a:t>
            </a:r>
            <a:r>
              <a:rPr lang="en-US">
                <a:latin typeface="Arial"/>
                <a:ea typeface="Arial"/>
              </a:rPr>
              <a:t>0, h(x) = 0</a:t>
            </a:r>
            <a:endParaRPr/>
          </a:p>
        </p:txBody>
      </p:sp>
      <p:sp>
        <p:nvSpPr>
          <p:cNvPr id="135" name="CustomShape 2"/>
          <p:cNvSpPr/>
          <p:nvPr/>
        </p:nvSpPr>
        <p:spPr>
          <a:xfrm>
            <a:off x="540720" y="1737360"/>
            <a:ext cx="2194560" cy="1188720"/>
          </a:xfrm>
          <a:prstGeom prst="flowChartDecision">
            <a:avLst/>
          </a:prstGeom>
          <a:solidFill>
            <a:srgbClr val="ffffff"/>
          </a:solidFill>
          <a:ln>
            <a:solidFill>
              <a:srgbClr val="dd481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LINEAR</a:t>
            </a:r>
            <a:endParaRPr/>
          </a:p>
        </p:txBody>
      </p:sp>
      <p:cxnSp>
        <p:nvCxnSpPr>
          <p:cNvPr id="136" name="Line 3"/>
          <p:cNvCxnSpPr>
            <a:stCxn id="134" idx="4"/>
            <a:endCxn id="135" idx="0"/>
          </p:cNvCxnSpPr>
          <p:nvPr/>
        </p:nvCxnSpPr>
        <p:spPr>
          <a:xfrm>
            <a:off x="1632240" y="1371600"/>
            <a:ext cx="6120" cy="36612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137" name="CustomShape 4"/>
          <p:cNvSpPr/>
          <p:nvPr/>
        </p:nvSpPr>
        <p:spPr>
          <a:xfrm>
            <a:off x="498960" y="3286080"/>
            <a:ext cx="2286000" cy="1103040"/>
          </a:xfrm>
          <a:prstGeom prst="flowChartDecision">
            <a:avLst/>
          </a:prstGeom>
          <a:solidFill>
            <a:srgbClr val="ffffff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Integer Variables</a:t>
            </a:r>
            <a:endParaRPr/>
          </a:p>
        </p:txBody>
      </p:sp>
      <p:cxnSp>
        <p:nvCxnSpPr>
          <p:cNvPr id="138" name="Line 5"/>
          <p:cNvCxnSpPr>
            <a:stCxn id="135" idx="2"/>
            <a:endCxn id="137" idx="0"/>
          </p:cNvCxnSpPr>
          <p:nvPr/>
        </p:nvCxnSpPr>
        <p:spPr>
          <a:xfrm>
            <a:off x="1638000" y="2926080"/>
            <a:ext cx="4320" cy="360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139" name="CustomShape 6"/>
          <p:cNvSpPr/>
          <p:nvPr/>
        </p:nvSpPr>
        <p:spPr>
          <a:xfrm>
            <a:off x="845280" y="5891040"/>
            <a:ext cx="1645920" cy="73152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SIMPLEX</a:t>
            </a:r>
            <a:endParaRPr/>
          </a:p>
        </p:txBody>
      </p:sp>
      <p:sp>
        <p:nvSpPr>
          <p:cNvPr id="140" name="CustomShape 7"/>
          <p:cNvSpPr/>
          <p:nvPr/>
        </p:nvSpPr>
        <p:spPr>
          <a:xfrm>
            <a:off x="753840" y="4702320"/>
            <a:ext cx="1806480" cy="82296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Linear </a:t>
            </a:r>
            <a:endParaRPr/>
          </a:p>
          <a:p>
            <a:pPr algn="ctr"/>
            <a:r>
              <a:rPr lang="en-US">
                <a:latin typeface="Arial"/>
              </a:rPr>
              <a:t>Programming</a:t>
            </a:r>
            <a:endParaRPr/>
          </a:p>
        </p:txBody>
      </p:sp>
      <p:cxnSp>
        <p:nvCxnSpPr>
          <p:cNvPr id="141" name="Line 8"/>
          <p:cNvCxnSpPr>
            <a:stCxn id="137" idx="2"/>
            <a:endCxn id="140" idx="0"/>
          </p:cNvCxnSpPr>
          <p:nvPr/>
        </p:nvCxnSpPr>
        <p:spPr>
          <a:xfrm>
            <a:off x="1641960" y="4389120"/>
            <a:ext cx="15480" cy="3135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42" name="Line 9"/>
          <p:cNvCxnSpPr>
            <a:stCxn id="140" idx="2"/>
            <a:endCxn id="139" idx="0"/>
          </p:cNvCxnSpPr>
          <p:nvPr/>
        </p:nvCxnSpPr>
        <p:spPr>
          <a:xfrm>
            <a:off x="1657080" y="5525280"/>
            <a:ext cx="11520" cy="36612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143" name="CustomShape 10"/>
          <p:cNvSpPr/>
          <p:nvPr/>
        </p:nvSpPr>
        <p:spPr>
          <a:xfrm>
            <a:off x="4675320" y="3286440"/>
            <a:ext cx="2286000" cy="1103040"/>
          </a:xfrm>
          <a:prstGeom prst="flowChartDecision">
            <a:avLst/>
          </a:prstGeom>
          <a:solidFill>
            <a:srgbClr val="ffffff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Integer Variable</a:t>
            </a:r>
            <a:endParaRPr/>
          </a:p>
        </p:txBody>
      </p:sp>
      <p:sp>
        <p:nvSpPr>
          <p:cNvPr id="144" name="CustomShape 11"/>
          <p:cNvSpPr/>
          <p:nvPr/>
        </p:nvSpPr>
        <p:spPr>
          <a:xfrm>
            <a:off x="2638080" y="4702680"/>
            <a:ext cx="2052360" cy="82296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Mixed–discrete </a:t>
            </a:r>
            <a:endParaRPr/>
          </a:p>
          <a:p>
            <a:pPr algn="ctr"/>
            <a:r>
              <a:rPr lang="en-US">
                <a:latin typeface="Arial"/>
              </a:rPr>
              <a:t>Programming</a:t>
            </a:r>
            <a:endParaRPr/>
          </a:p>
        </p:txBody>
      </p:sp>
      <p:cxnSp>
        <p:nvCxnSpPr>
          <p:cNvPr id="145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46" name="Line 1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147" name="CustomShape 14"/>
          <p:cNvSpPr/>
          <p:nvPr/>
        </p:nvSpPr>
        <p:spPr>
          <a:xfrm>
            <a:off x="2789640" y="5891400"/>
            <a:ext cx="1752120" cy="73152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Branch &amp; Bound</a:t>
            </a:r>
            <a:endParaRPr/>
          </a:p>
        </p:txBody>
      </p:sp>
      <p:cxnSp>
        <p:nvCxnSpPr>
          <p:cNvPr id="148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149" name="CustomShape 16"/>
          <p:cNvSpPr/>
          <p:nvPr/>
        </p:nvSpPr>
        <p:spPr>
          <a:xfrm>
            <a:off x="4798080" y="4703040"/>
            <a:ext cx="2052360" cy="82296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Non Linear </a:t>
            </a:r>
            <a:endParaRPr/>
          </a:p>
          <a:p>
            <a:pPr algn="ctr"/>
            <a:r>
              <a:rPr lang="en-US">
                <a:latin typeface="Arial"/>
              </a:rPr>
              <a:t>Programming</a:t>
            </a:r>
            <a:endParaRPr/>
          </a:p>
        </p:txBody>
      </p:sp>
      <p:sp>
        <p:nvSpPr>
          <p:cNvPr id="150" name="CustomShape 17"/>
          <p:cNvSpPr/>
          <p:nvPr/>
        </p:nvSpPr>
        <p:spPr>
          <a:xfrm>
            <a:off x="6958080" y="4703400"/>
            <a:ext cx="2094480" cy="82296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Mixed Integer</a:t>
            </a:r>
            <a:endParaRPr/>
          </a:p>
          <a:p>
            <a:pPr algn="ctr"/>
            <a:r>
              <a:rPr lang="en-US">
                <a:latin typeface="Arial"/>
              </a:rPr>
              <a:t>Non Linear </a:t>
            </a:r>
            <a:endParaRPr/>
          </a:p>
          <a:p>
            <a:pPr algn="ctr"/>
            <a:r>
              <a:rPr lang="en-US">
                <a:latin typeface="Arial"/>
              </a:rPr>
              <a:t>Programming</a:t>
            </a:r>
            <a:endParaRPr/>
          </a:p>
        </p:txBody>
      </p:sp>
      <p:cxnSp>
        <p:nvCxnSpPr>
          <p:cNvPr id="151" name="Line 1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52" name="Line 1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153" name="CustomShape 20"/>
          <p:cNvSpPr/>
          <p:nvPr/>
        </p:nvSpPr>
        <p:spPr>
          <a:xfrm>
            <a:off x="4949640" y="5891760"/>
            <a:ext cx="1752120" cy="73152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SQP</a:t>
            </a:r>
            <a:endParaRPr/>
          </a:p>
        </p:txBody>
      </p:sp>
      <p:sp>
        <p:nvSpPr>
          <p:cNvPr id="154" name="CustomShape 21"/>
          <p:cNvSpPr/>
          <p:nvPr/>
        </p:nvSpPr>
        <p:spPr>
          <a:xfrm>
            <a:off x="7145640" y="5892120"/>
            <a:ext cx="1752120" cy="73152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Outer</a:t>
            </a:r>
            <a:endParaRPr/>
          </a:p>
          <a:p>
            <a:pPr algn="ctr"/>
            <a:r>
              <a:rPr lang="en-US">
                <a:latin typeface="Arial"/>
              </a:rPr>
              <a:t>Approximation</a:t>
            </a:r>
            <a:endParaRPr/>
          </a:p>
        </p:txBody>
      </p:sp>
      <p:cxnSp>
        <p:nvCxnSpPr>
          <p:cNvPr id="155" name="Line 2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56" name="Line 2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n 3" descr=""/>
          <p:cNvPicPr/>
          <p:nvPr/>
        </p:nvPicPr>
        <p:blipFill>
          <a:blip r:embed="rId1"/>
          <a:stretch/>
        </p:blipFill>
        <p:spPr>
          <a:xfrm>
            <a:off x="3221280" y="3797640"/>
            <a:ext cx="990360" cy="939600"/>
          </a:xfrm>
          <a:prstGeom prst="rect">
            <a:avLst/>
          </a:prstGeom>
          <a:ln>
            <a:noFill/>
          </a:ln>
        </p:spPr>
      </p:pic>
      <p:pic>
        <p:nvPicPr>
          <p:cNvPr id="158" name="Imagen 4" descr=""/>
          <p:cNvPicPr/>
          <p:nvPr/>
        </p:nvPicPr>
        <p:blipFill>
          <a:blip r:embed="rId2"/>
          <a:stretch/>
        </p:blipFill>
        <p:spPr>
          <a:xfrm>
            <a:off x="1928880" y="3728160"/>
            <a:ext cx="1054440" cy="1054440"/>
          </a:xfrm>
          <a:prstGeom prst="rect">
            <a:avLst/>
          </a:prstGeom>
          <a:ln>
            <a:noFill/>
          </a:ln>
        </p:spPr>
      </p:pic>
      <p:pic>
        <p:nvPicPr>
          <p:cNvPr id="159" name="Imagen 5" descr=""/>
          <p:cNvPicPr/>
          <p:nvPr/>
        </p:nvPicPr>
        <p:blipFill>
          <a:blip r:embed="rId3"/>
          <a:stretch/>
        </p:blipFill>
        <p:spPr>
          <a:xfrm>
            <a:off x="4395960" y="3786480"/>
            <a:ext cx="1799280" cy="938160"/>
          </a:xfrm>
          <a:prstGeom prst="rect">
            <a:avLst/>
          </a:prstGeom>
          <a:ln>
            <a:noFill/>
          </a:ln>
        </p:spPr>
      </p:pic>
      <p:pic>
        <p:nvPicPr>
          <p:cNvPr id="160" name="Imagen 6" descr=""/>
          <p:cNvPicPr/>
          <p:nvPr/>
        </p:nvPicPr>
        <p:blipFill>
          <a:blip r:embed="rId4"/>
          <a:stretch/>
        </p:blipFill>
        <p:spPr>
          <a:xfrm>
            <a:off x="6365160" y="3671640"/>
            <a:ext cx="1172520" cy="107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-355680" y="863640"/>
            <a:ext cx="5397480" cy="208296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3949560" y="1028880"/>
            <a:ext cx="5397480" cy="87624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4254480" y="1600200"/>
            <a:ext cx="5397480" cy="87624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4"/>
          <a:stretch/>
        </p:blipFill>
        <p:spPr>
          <a:xfrm>
            <a:off x="3301920" y="3632040"/>
            <a:ext cx="5397480" cy="144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4" descr=""/>
          <p:cNvPicPr/>
          <p:nvPr/>
        </p:nvPicPr>
        <p:blipFill>
          <a:blip r:embed="rId1"/>
          <a:stretch/>
        </p:blipFill>
        <p:spPr>
          <a:xfrm>
            <a:off x="5766120" y="1026720"/>
            <a:ext cx="856080" cy="1899360"/>
          </a:xfrm>
          <a:prstGeom prst="rect">
            <a:avLst/>
          </a:prstGeom>
          <a:ln>
            <a:noFill/>
          </a:ln>
        </p:spPr>
      </p:pic>
      <p:pic>
        <p:nvPicPr>
          <p:cNvPr id="166" name="Picture 2" descr=""/>
          <p:cNvPicPr/>
          <p:nvPr/>
        </p:nvPicPr>
        <p:blipFill>
          <a:blip r:embed="rId2"/>
          <a:stretch/>
        </p:blipFill>
        <p:spPr>
          <a:xfrm>
            <a:off x="682560" y="1149120"/>
            <a:ext cx="457200" cy="658440"/>
          </a:xfrm>
          <a:prstGeom prst="rect">
            <a:avLst/>
          </a:prstGeom>
          <a:ln>
            <a:noFill/>
          </a:ln>
        </p:spPr>
      </p:pic>
      <p:pic>
        <p:nvPicPr>
          <p:cNvPr id="167" name="Picture 4" descr=""/>
          <p:cNvPicPr/>
          <p:nvPr/>
        </p:nvPicPr>
        <p:blipFill>
          <a:blip r:embed="rId3"/>
          <a:stretch/>
        </p:blipFill>
        <p:spPr>
          <a:xfrm>
            <a:off x="1506960" y="2289600"/>
            <a:ext cx="880920" cy="628560"/>
          </a:xfrm>
          <a:prstGeom prst="rect">
            <a:avLst/>
          </a:prstGeom>
          <a:ln>
            <a:noFill/>
          </a:ln>
        </p:spPr>
      </p:pic>
      <p:pic>
        <p:nvPicPr>
          <p:cNvPr id="168" name="Picture 6" descr=""/>
          <p:cNvPicPr/>
          <p:nvPr/>
        </p:nvPicPr>
        <p:blipFill>
          <a:blip r:embed="rId4"/>
          <a:stretch/>
        </p:blipFill>
        <p:spPr>
          <a:xfrm>
            <a:off x="1535760" y="912960"/>
            <a:ext cx="856440" cy="869400"/>
          </a:xfrm>
          <a:prstGeom prst="rect">
            <a:avLst/>
          </a:prstGeom>
          <a:ln>
            <a:noFill/>
          </a:ln>
        </p:spPr>
      </p:pic>
      <p:pic>
        <p:nvPicPr>
          <p:cNvPr id="169" name="Picture 8" descr=""/>
          <p:cNvPicPr/>
          <p:nvPr/>
        </p:nvPicPr>
        <p:blipFill>
          <a:blip r:embed="rId5"/>
          <a:stretch/>
        </p:blipFill>
        <p:spPr>
          <a:xfrm>
            <a:off x="515880" y="212760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170" name="Picture 10" descr=""/>
          <p:cNvPicPr/>
          <p:nvPr/>
        </p:nvPicPr>
        <p:blipFill>
          <a:blip r:embed="rId6"/>
          <a:stretch/>
        </p:blipFill>
        <p:spPr>
          <a:xfrm>
            <a:off x="3126240" y="1048680"/>
            <a:ext cx="2107440" cy="210744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1214280" y="1835280"/>
            <a:ext cx="319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+</a:t>
            </a:r>
            <a:endParaRPr/>
          </a:p>
        </p:txBody>
      </p:sp>
      <p:sp>
        <p:nvSpPr>
          <p:cNvPr id="172" name="CustomShape 2"/>
          <p:cNvSpPr/>
          <p:nvPr/>
        </p:nvSpPr>
        <p:spPr>
          <a:xfrm>
            <a:off x="2620800" y="2127600"/>
            <a:ext cx="559800" cy="360"/>
          </a:xfrm>
          <a:prstGeom prst="straightConnector1">
            <a:avLst/>
          </a:pr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4886280" y="2130120"/>
            <a:ext cx="559800" cy="360"/>
          </a:xfrm>
          <a:prstGeom prst="straightConnector1">
            <a:avLst/>
          </a:pr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74" name="CustomShape 4"/>
          <p:cNvSpPr/>
          <p:nvPr/>
        </p:nvSpPr>
        <p:spPr>
          <a:xfrm>
            <a:off x="502200" y="1704600"/>
            <a:ext cx="83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water</a:t>
            </a:r>
            <a:endParaRPr/>
          </a:p>
        </p:txBody>
      </p:sp>
      <p:sp>
        <p:nvSpPr>
          <p:cNvPr id="175" name="CustomShape 5"/>
          <p:cNvSpPr/>
          <p:nvPr/>
        </p:nvSpPr>
        <p:spPr>
          <a:xfrm>
            <a:off x="1599480" y="1712520"/>
            <a:ext cx="696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malt</a:t>
            </a:r>
            <a:endParaRPr/>
          </a:p>
        </p:txBody>
      </p:sp>
      <p:sp>
        <p:nvSpPr>
          <p:cNvPr id="176" name="CustomShape 6"/>
          <p:cNvSpPr/>
          <p:nvPr/>
        </p:nvSpPr>
        <p:spPr>
          <a:xfrm>
            <a:off x="560880" y="2812320"/>
            <a:ext cx="728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hops</a:t>
            </a:r>
            <a:endParaRPr/>
          </a:p>
        </p:txBody>
      </p:sp>
      <p:sp>
        <p:nvSpPr>
          <p:cNvPr id="177" name="CustomShape 7"/>
          <p:cNvSpPr/>
          <p:nvPr/>
        </p:nvSpPr>
        <p:spPr>
          <a:xfrm>
            <a:off x="1566720" y="2812320"/>
            <a:ext cx="80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yeast</a:t>
            </a:r>
            <a:endParaRPr/>
          </a:p>
        </p:txBody>
      </p:sp>
      <p:sp>
        <p:nvSpPr>
          <p:cNvPr id="178" name="CustomShape 8"/>
          <p:cNvSpPr/>
          <p:nvPr/>
        </p:nvSpPr>
        <p:spPr>
          <a:xfrm>
            <a:off x="3830400" y="2918520"/>
            <a:ext cx="69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beer</a:t>
            </a:r>
            <a:endParaRPr/>
          </a:p>
        </p:txBody>
      </p:sp>
      <p:pic>
        <p:nvPicPr>
          <p:cNvPr id="179" name="Picture 12" descr=""/>
          <p:cNvPicPr/>
          <p:nvPr/>
        </p:nvPicPr>
        <p:blipFill>
          <a:blip r:embed="rId7"/>
          <a:stretch/>
        </p:blipFill>
        <p:spPr>
          <a:xfrm>
            <a:off x="6184080" y="2357280"/>
            <a:ext cx="729000" cy="729000"/>
          </a:xfrm>
          <a:prstGeom prst="rect">
            <a:avLst/>
          </a:prstGeom>
          <a:ln>
            <a:noFill/>
          </a:ln>
        </p:spPr>
      </p:pic>
      <p:sp>
        <p:nvSpPr>
          <p:cNvPr id="180" name="CustomShape 9"/>
          <p:cNvSpPr/>
          <p:nvPr/>
        </p:nvSpPr>
        <p:spPr>
          <a:xfrm>
            <a:off x="6880680" y="1781640"/>
            <a:ext cx="319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+</a:t>
            </a:r>
            <a:endParaRPr/>
          </a:p>
        </p:txBody>
      </p:sp>
      <p:sp>
        <p:nvSpPr>
          <p:cNvPr id="181" name="CustomShape 10"/>
          <p:cNvSpPr/>
          <p:nvPr/>
        </p:nvSpPr>
        <p:spPr>
          <a:xfrm>
            <a:off x="6980400" y="2593440"/>
            <a:ext cx="2097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Water waste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(don’t drink this)</a:t>
            </a:r>
            <a:endParaRPr/>
          </a:p>
        </p:txBody>
      </p:sp>
      <p:sp>
        <p:nvSpPr>
          <p:cNvPr id="182" name="CustomShape 11"/>
          <p:cNvSpPr/>
          <p:nvPr/>
        </p:nvSpPr>
        <p:spPr>
          <a:xfrm>
            <a:off x="5940360" y="3031560"/>
            <a:ext cx="991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Whisky</a:t>
            </a:r>
            <a:endParaRPr/>
          </a:p>
        </p:txBody>
      </p:sp>
      <p:pic>
        <p:nvPicPr>
          <p:cNvPr id="183" name="Picture 2" descr=""/>
          <p:cNvPicPr/>
          <p:nvPr/>
        </p:nvPicPr>
        <p:blipFill>
          <a:blip r:embed="rId8"/>
          <a:stretch/>
        </p:blipFill>
        <p:spPr>
          <a:xfrm>
            <a:off x="7684920" y="1719000"/>
            <a:ext cx="457200" cy="658440"/>
          </a:xfrm>
          <a:prstGeom prst="rect">
            <a:avLst/>
          </a:prstGeom>
          <a:ln>
            <a:noFill/>
          </a:ln>
        </p:spPr>
      </p:pic>
      <p:sp>
        <p:nvSpPr>
          <p:cNvPr id="184" name="CustomShape 12"/>
          <p:cNvSpPr/>
          <p:nvPr/>
        </p:nvSpPr>
        <p:spPr>
          <a:xfrm>
            <a:off x="387000" y="904680"/>
            <a:ext cx="4439880" cy="2697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85" name="CustomShape 13"/>
          <p:cNvSpPr/>
          <p:nvPr/>
        </p:nvSpPr>
        <p:spPr>
          <a:xfrm>
            <a:off x="1068480" y="3389400"/>
            <a:ext cx="2311560" cy="364680"/>
          </a:xfrm>
          <a:prstGeom prst="rect">
            <a:avLst/>
          </a:prstGeom>
          <a:ln>
            <a:solidFill>
              <a:srgbClr val="ffc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(Chemical) reactor</a:t>
            </a:r>
            <a:endParaRPr/>
          </a:p>
        </p:txBody>
      </p:sp>
      <p:sp>
        <p:nvSpPr>
          <p:cNvPr id="186" name="CustomShape 14"/>
          <p:cNvSpPr/>
          <p:nvPr/>
        </p:nvSpPr>
        <p:spPr>
          <a:xfrm>
            <a:off x="3364920" y="754920"/>
            <a:ext cx="5564520" cy="2996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87" name="CustomShape 15"/>
          <p:cNvSpPr/>
          <p:nvPr/>
        </p:nvSpPr>
        <p:spPr>
          <a:xfrm>
            <a:off x="5585760" y="3530520"/>
            <a:ext cx="1400400" cy="364680"/>
          </a:xfrm>
          <a:prstGeom prst="rect">
            <a:avLst/>
          </a:prstGeom>
          <a:ln>
            <a:solidFill>
              <a:srgbClr val="00b05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Distillation</a:t>
            </a:r>
            <a:endParaRPr/>
          </a:p>
        </p:txBody>
      </p:sp>
      <p:sp>
        <p:nvSpPr>
          <p:cNvPr id="188" name="CustomShape 16"/>
          <p:cNvSpPr/>
          <p:nvPr/>
        </p:nvSpPr>
        <p:spPr>
          <a:xfrm>
            <a:off x="336240" y="204120"/>
            <a:ext cx="4033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6a6a6a"/>
                </a:solidFill>
                <a:latin typeface="arial"/>
              </a:rPr>
              <a:t>Chemical engineering in a nutshell:</a:t>
            </a:r>
            <a:endParaRPr/>
          </a:p>
        </p:txBody>
      </p:sp>
      <p:pic>
        <p:nvPicPr>
          <p:cNvPr id="189" name="Picture 20" descr=""/>
          <p:cNvPicPr/>
          <p:nvPr/>
        </p:nvPicPr>
        <p:blipFill>
          <a:blip r:embed="rId9"/>
          <a:stretch/>
        </p:blipFill>
        <p:spPr>
          <a:xfrm>
            <a:off x="4708080" y="4212000"/>
            <a:ext cx="1741320" cy="1188720"/>
          </a:xfrm>
          <a:prstGeom prst="rect">
            <a:avLst/>
          </a:prstGeom>
          <a:ln>
            <a:noFill/>
          </a:ln>
        </p:spPr>
      </p:pic>
      <p:pic>
        <p:nvPicPr>
          <p:cNvPr id="190" name="Picture 22" descr=""/>
          <p:cNvPicPr/>
          <p:nvPr/>
        </p:nvPicPr>
        <p:blipFill>
          <a:blip r:embed="rId10"/>
          <a:stretch/>
        </p:blipFill>
        <p:spPr>
          <a:xfrm>
            <a:off x="2338560" y="3998880"/>
            <a:ext cx="1373400" cy="1735920"/>
          </a:xfrm>
          <a:prstGeom prst="rect">
            <a:avLst/>
          </a:prstGeom>
          <a:ln>
            <a:noFill/>
          </a:ln>
        </p:spPr>
      </p:pic>
      <p:pic>
        <p:nvPicPr>
          <p:cNvPr id="191" name="Picture 24" descr=""/>
          <p:cNvPicPr/>
          <p:nvPr/>
        </p:nvPicPr>
        <p:blipFill>
          <a:blip r:embed="rId11"/>
          <a:stretch/>
        </p:blipFill>
        <p:spPr>
          <a:xfrm>
            <a:off x="689760" y="3998880"/>
            <a:ext cx="1044720" cy="1729800"/>
          </a:xfrm>
          <a:prstGeom prst="rect">
            <a:avLst/>
          </a:prstGeom>
          <a:ln>
            <a:noFill/>
          </a:ln>
        </p:spPr>
      </p:pic>
      <p:pic>
        <p:nvPicPr>
          <p:cNvPr id="192" name="Picture 26" descr=""/>
          <p:cNvPicPr/>
          <p:nvPr/>
        </p:nvPicPr>
        <p:blipFill>
          <a:blip r:embed="rId12"/>
          <a:stretch/>
        </p:blipFill>
        <p:spPr>
          <a:xfrm>
            <a:off x="7122240" y="4047480"/>
            <a:ext cx="1582560" cy="2084760"/>
          </a:xfrm>
          <a:prstGeom prst="rect">
            <a:avLst/>
          </a:prstGeom>
          <a:ln>
            <a:noFill/>
          </a:ln>
        </p:spPr>
      </p:pic>
      <p:sp>
        <p:nvSpPr>
          <p:cNvPr id="193" name="CustomShape 17"/>
          <p:cNvSpPr/>
          <p:nvPr/>
        </p:nvSpPr>
        <p:spPr>
          <a:xfrm>
            <a:off x="778680" y="5788440"/>
            <a:ext cx="824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batch</a:t>
            </a:r>
            <a:endParaRPr/>
          </a:p>
        </p:txBody>
      </p:sp>
      <p:sp>
        <p:nvSpPr>
          <p:cNvPr id="194" name="CustomShape 18"/>
          <p:cNvSpPr/>
          <p:nvPr/>
        </p:nvSpPr>
        <p:spPr>
          <a:xfrm>
            <a:off x="2162160" y="5789160"/>
            <a:ext cx="1437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continuous</a:t>
            </a:r>
            <a:endParaRPr/>
          </a:p>
        </p:txBody>
      </p:sp>
      <p:sp>
        <p:nvSpPr>
          <p:cNvPr id="195" name="CustomShape 19"/>
          <p:cNvSpPr/>
          <p:nvPr/>
        </p:nvSpPr>
        <p:spPr>
          <a:xfrm>
            <a:off x="1840680" y="4846680"/>
            <a:ext cx="41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or</a:t>
            </a:r>
            <a:endParaRPr/>
          </a:p>
        </p:txBody>
      </p:sp>
      <p:sp>
        <p:nvSpPr>
          <p:cNvPr id="196" name="CustomShape 20"/>
          <p:cNvSpPr/>
          <p:nvPr/>
        </p:nvSpPr>
        <p:spPr>
          <a:xfrm>
            <a:off x="4975200" y="5429880"/>
            <a:ext cx="1260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batch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(alembic)</a:t>
            </a:r>
            <a:endParaRPr/>
          </a:p>
        </p:txBody>
      </p:sp>
      <p:sp>
        <p:nvSpPr>
          <p:cNvPr id="197" name="CustomShape 21"/>
          <p:cNvSpPr/>
          <p:nvPr/>
        </p:nvSpPr>
        <p:spPr>
          <a:xfrm>
            <a:off x="6710400" y="6104880"/>
            <a:ext cx="2462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continuous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(distillation column)</a:t>
            </a:r>
            <a:endParaRPr/>
          </a:p>
        </p:txBody>
      </p:sp>
      <p:sp>
        <p:nvSpPr>
          <p:cNvPr id="198" name="Line 22"/>
          <p:cNvSpPr/>
          <p:nvPr/>
        </p:nvSpPr>
        <p:spPr>
          <a:xfrm>
            <a:off x="4224240" y="3899520"/>
            <a:ext cx="0" cy="2633040"/>
          </a:xfrm>
          <a:prstGeom prst="line">
            <a:avLst/>
          </a:prstGeom>
          <a:ln>
            <a:round/>
          </a:ln>
        </p:spPr>
      </p:sp>
      <p:pic>
        <p:nvPicPr>
          <p:cNvPr id="199" name="Picture 28" descr=""/>
          <p:cNvPicPr/>
          <p:nvPr/>
        </p:nvPicPr>
        <p:blipFill>
          <a:blip r:embed="rId13"/>
          <a:stretch/>
        </p:blipFill>
        <p:spPr>
          <a:xfrm>
            <a:off x="7200360" y="97200"/>
            <a:ext cx="1428480" cy="475920"/>
          </a:xfrm>
          <a:prstGeom prst="rect">
            <a:avLst/>
          </a:prstGeom>
          <a:ln>
            <a:noFill/>
          </a:ln>
        </p:spPr>
      </p:pic>
      <p:pic>
        <p:nvPicPr>
          <p:cNvPr id="200" name="Picture 32" descr=""/>
          <p:cNvPicPr/>
          <p:nvPr/>
        </p:nvPicPr>
        <p:blipFill>
          <a:blip r:embed="rId14"/>
          <a:stretch/>
        </p:blipFill>
        <p:spPr>
          <a:xfrm>
            <a:off x="6457680" y="235800"/>
            <a:ext cx="718920" cy="253440"/>
          </a:xfrm>
          <a:prstGeom prst="rect">
            <a:avLst/>
          </a:prstGeom>
          <a:ln>
            <a:noFill/>
          </a:ln>
        </p:spPr>
      </p:pic>
      <p:sp>
        <p:nvSpPr>
          <p:cNvPr id="201" name="CustomShape 23"/>
          <p:cNvSpPr/>
          <p:nvPr/>
        </p:nvSpPr>
        <p:spPr>
          <a:xfrm flipH="1">
            <a:off x="1623240" y="3817440"/>
            <a:ext cx="273960" cy="129240"/>
          </a:xfrm>
          <a:prstGeom prst="straightConnector1">
            <a:avLst/>
          </a:prstGeom>
          <a:noFill/>
          <a:ln>
            <a:solidFill>
              <a:srgbClr val="ffc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2" name="CustomShape 24"/>
          <p:cNvSpPr/>
          <p:nvPr/>
        </p:nvSpPr>
        <p:spPr>
          <a:xfrm>
            <a:off x="2524680" y="3817440"/>
            <a:ext cx="273960" cy="129240"/>
          </a:xfrm>
          <a:prstGeom prst="straightConnector1">
            <a:avLst/>
          </a:prstGeom>
          <a:noFill/>
          <a:ln>
            <a:solidFill>
              <a:srgbClr val="ffc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3" name="CustomShape 25"/>
          <p:cNvSpPr/>
          <p:nvPr/>
        </p:nvSpPr>
        <p:spPr>
          <a:xfrm flipH="1">
            <a:off x="5692320" y="3944160"/>
            <a:ext cx="273960" cy="129240"/>
          </a:xfrm>
          <a:prstGeom prst="straightConnector1">
            <a:avLst/>
          </a:prstGeom>
          <a:noFill/>
          <a:ln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4" name="CustomShape 26"/>
          <p:cNvSpPr/>
          <p:nvPr/>
        </p:nvSpPr>
        <p:spPr>
          <a:xfrm>
            <a:off x="6656400" y="3947040"/>
            <a:ext cx="273960" cy="129240"/>
          </a:xfrm>
          <a:prstGeom prst="straightConnector1">
            <a:avLst/>
          </a:prstGeom>
          <a:noFill/>
          <a:ln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5" name="CustomShape 27"/>
          <p:cNvSpPr/>
          <p:nvPr/>
        </p:nvSpPr>
        <p:spPr>
          <a:xfrm>
            <a:off x="8152920" y="351000"/>
            <a:ext cx="477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alibri"/>
              </a:rPr>
              <a:t>.org</a:t>
            </a:r>
            <a:endParaRPr/>
          </a:p>
        </p:txBody>
      </p:sp>
      <p:sp>
        <p:nvSpPr>
          <p:cNvPr id="206" name="CustomShape 28"/>
          <p:cNvSpPr/>
          <p:nvPr/>
        </p:nvSpPr>
        <p:spPr>
          <a:xfrm>
            <a:off x="6573960" y="4707000"/>
            <a:ext cx="41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or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91" descr=""/>
          <p:cNvPicPr/>
          <p:nvPr/>
        </p:nvPicPr>
        <p:blipFill>
          <a:blip r:embed="rId1"/>
          <a:stretch/>
        </p:blipFill>
        <p:spPr>
          <a:xfrm>
            <a:off x="228240" y="1481040"/>
            <a:ext cx="8687160" cy="38952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5" descr=""/>
          <p:cNvPicPr/>
          <p:nvPr/>
        </p:nvPicPr>
        <p:blipFill>
          <a:blip r:embed="rId1"/>
          <a:stretch/>
        </p:blipFill>
        <p:spPr>
          <a:xfrm>
            <a:off x="197640" y="57600"/>
            <a:ext cx="8748000" cy="67424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Application>LibreOffice/4.4.3.2$Linux_X86_64 LibreOffice_project/40m0$Build-2</Application>
  <Paragraphs>62</Paragraphs>
  <Company>Universidad de Alicante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2016-07-03T16:58:24Z</dcterms:created>
  <dc:creator>Daniel  Domene-López</dc:creator>
  <dc:language>en-US</dc:language>
  <cp:lastModifiedBy>Zuri </cp:lastModifiedBy>
  <dcterms:modified xsi:type="dcterms:W3CDTF">2016-10-05T15:50:20Z</dcterms:modified>
  <cp:revision>44</cp:revision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Universidad de Alicante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7</vt:i4>
  </property>
</Properties>
</file>